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9"/>
  </p:notesMasterIdLst>
  <p:sldIdLst>
    <p:sldId id="295" r:id="rId2"/>
    <p:sldId id="279" r:id="rId3"/>
    <p:sldId id="281" r:id="rId4"/>
    <p:sldId id="256" r:id="rId5"/>
    <p:sldId id="268" r:id="rId6"/>
    <p:sldId id="282" r:id="rId7"/>
    <p:sldId id="269" r:id="rId8"/>
    <p:sldId id="270" r:id="rId9"/>
    <p:sldId id="258" r:id="rId10"/>
    <p:sldId id="259" r:id="rId11"/>
    <p:sldId id="271" r:id="rId12"/>
    <p:sldId id="272" r:id="rId13"/>
    <p:sldId id="273" r:id="rId14"/>
    <p:sldId id="275" r:id="rId15"/>
    <p:sldId id="267" r:id="rId16"/>
    <p:sldId id="276" r:id="rId17"/>
    <p:sldId id="277" r:id="rId18"/>
    <p:sldId id="283" r:id="rId19"/>
    <p:sldId id="274" r:id="rId20"/>
    <p:sldId id="284" r:id="rId21"/>
    <p:sldId id="260" r:id="rId22"/>
    <p:sldId id="265" r:id="rId23"/>
    <p:sldId id="287" r:id="rId24"/>
    <p:sldId id="290" r:id="rId25"/>
    <p:sldId id="285" r:id="rId26"/>
    <p:sldId id="288" r:id="rId27"/>
    <p:sldId id="286" r:id="rId28"/>
    <p:sldId id="289" r:id="rId29"/>
    <p:sldId id="291" r:id="rId30"/>
    <p:sldId id="261" r:id="rId31"/>
    <p:sldId id="257" r:id="rId32"/>
    <p:sldId id="264" r:id="rId33"/>
    <p:sldId id="262" r:id="rId34"/>
    <p:sldId id="266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75C82-53CA-DF41-80AB-612DDB65C3FA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29664-9B8F-1B41-BB79-7C900DFBE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 = molecular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9664-9B8F-1B41-BB79-7C900DFBEC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 = branch length</a:t>
            </a:r>
          </a:p>
          <a:p>
            <a:r>
              <a:rPr lang="en-US" dirty="0" smtClean="0"/>
              <a:t>MC = Molecular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9664-9B8F-1B41-BB79-7C900DFBEC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 = relaxed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9664-9B8F-1B41-BB79-7C900DFBEC7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MPT = most parsimonious</a:t>
            </a:r>
            <a:r>
              <a:rPr lang="en-US" baseline="0" dirty="0" smtClean="0"/>
              <a:t>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9664-9B8F-1B41-BB79-7C900DFBEC7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 for UCLN</a:t>
            </a:r>
            <a:r>
              <a:rPr lang="en-US" baseline="0" dirty="0" smtClean="0"/>
              <a:t> and UCLN* methods, associated errors around the mean age of most nodes are narrow.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Widest errors found in ferns, </a:t>
            </a:r>
            <a:r>
              <a:rPr lang="en-US" baseline="0" dirty="0" err="1" smtClean="0"/>
              <a:t>Pinaceae</a:t>
            </a:r>
            <a:r>
              <a:rPr lang="en-US" baseline="0" dirty="0" smtClean="0"/>
              <a:t>, and cycads;  narrowest errors in within core </a:t>
            </a:r>
            <a:r>
              <a:rPr lang="en-US" baseline="0" dirty="0" err="1" smtClean="0"/>
              <a:t>eudicots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9664-9B8F-1B41-BB79-7C900DFBEC7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PLPB  and PLBP* tended</a:t>
            </a:r>
            <a:r>
              <a:rPr lang="en-US" baseline="0" dirty="0" smtClean="0"/>
              <a:t> to provide the youngest ages across the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9664-9B8F-1B41-BB79-7C900DFBEC7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estimates still older than the oldest AG fossils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9664-9B8F-1B41-BB79-7C900DFBEC7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5A2E23D-47C7-6740-8762-BC9837C5FD94}" type="datetimeFigureOut">
              <a:rPr lang="en-US" smtClean="0"/>
              <a:pPr/>
              <a:t>8/18/10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3B36F3-BF44-E549-8B6C-259843475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5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909" y="2006061"/>
            <a:ext cx="696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It’s not easy being (photosynthetic) green…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borella.20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32359"/>
            <a:ext cx="4354893" cy="4398882"/>
          </a:xfrm>
          <a:prstGeom prst="rect">
            <a:avLst/>
          </a:prstGeom>
        </p:spPr>
      </p:pic>
      <p:pic>
        <p:nvPicPr>
          <p:cNvPr id="3" name="Picture 2" descr="amborellatrichopodah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94" y="0"/>
            <a:ext cx="47891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298" y="348919"/>
            <a:ext cx="266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Amborella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Austrobaileya</a:t>
            </a:r>
            <a:endParaRPr lang="en-US" i="1" dirty="0"/>
          </a:p>
        </p:txBody>
      </p:sp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33" y="1417637"/>
            <a:ext cx="5861091" cy="430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Nymphales</a:t>
            </a:r>
            <a:endParaRPr lang="en-US" dirty="0"/>
          </a:p>
        </p:txBody>
      </p:sp>
      <p:pic>
        <p:nvPicPr>
          <p:cNvPr id="3" name="Picture 2" descr="images-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2346"/>
            <a:ext cx="4022348" cy="4299274"/>
          </a:xfrm>
          <a:prstGeom prst="rect">
            <a:avLst/>
          </a:prstGeom>
        </p:spPr>
      </p:pic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04" y="1632347"/>
            <a:ext cx="3914196" cy="429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Illicium</a:t>
            </a:r>
            <a:endParaRPr lang="en-US" i="1" dirty="0"/>
          </a:p>
        </p:txBody>
      </p:sp>
      <p:pic>
        <p:nvPicPr>
          <p:cNvPr id="3" name="Picture 2" descr="images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82" y="1417639"/>
            <a:ext cx="5833182" cy="477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3e-Fig-09-00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899"/>
            <a:ext cx="3279420" cy="26289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Monocots</a:t>
            </a:r>
            <a:endParaRPr lang="en-US" dirty="0"/>
          </a:p>
        </p:txBody>
      </p:sp>
      <p:pic>
        <p:nvPicPr>
          <p:cNvPr id="7" name="Picture 6" descr="DownloadedFile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420" y="1417638"/>
            <a:ext cx="2930880" cy="4290674"/>
          </a:xfrm>
          <a:prstGeom prst="rect">
            <a:avLst/>
          </a:prstGeom>
        </p:spPr>
      </p:pic>
      <p:pic>
        <p:nvPicPr>
          <p:cNvPr id="8" name="Picture 7" descr="images-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769899"/>
            <a:ext cx="2933700" cy="4138142"/>
          </a:xfrm>
          <a:prstGeom prst="rect">
            <a:avLst/>
          </a:prstGeom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8799"/>
            <a:ext cx="327942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3e-Fig-09-00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magnoliids</a:t>
            </a:r>
            <a:endParaRPr lang="en-US" dirty="0"/>
          </a:p>
        </p:txBody>
      </p:sp>
      <p:pic>
        <p:nvPicPr>
          <p:cNvPr id="3" name="Picture 2" descr="DownloadedFile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0" y="1822384"/>
            <a:ext cx="3223600" cy="2950826"/>
          </a:xfrm>
          <a:prstGeom prst="rect">
            <a:avLst/>
          </a:prstGeom>
        </p:spPr>
      </p:pic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0" y="2351616"/>
            <a:ext cx="2828076" cy="3496264"/>
          </a:xfrm>
          <a:prstGeom prst="rect">
            <a:avLst/>
          </a:prstGeom>
        </p:spPr>
      </p:pic>
      <p:pic>
        <p:nvPicPr>
          <p:cNvPr id="5" name="Picture 4" descr="images-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0" y="2030010"/>
            <a:ext cx="29591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3e-Fig-09-00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eudicots</a:t>
            </a:r>
            <a:endParaRPr lang="en-US" dirty="0"/>
          </a:p>
        </p:txBody>
      </p:sp>
      <p:pic>
        <p:nvPicPr>
          <p:cNvPr id="3" name="Picture 2" descr="images-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8977"/>
            <a:ext cx="3098005" cy="3255097"/>
          </a:xfrm>
          <a:prstGeom prst="rect">
            <a:avLst/>
          </a:prstGeom>
        </p:spPr>
      </p:pic>
      <p:pic>
        <p:nvPicPr>
          <p:cNvPr id="4" name="Picture 3" descr="images-1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04" y="1784350"/>
            <a:ext cx="3056142" cy="3951876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46" y="1238977"/>
            <a:ext cx="2989854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996020" cy="3572926"/>
          </a:xfrm>
          <a:prstGeom prst="rect">
            <a:avLst/>
          </a:prstGeom>
        </p:spPr>
      </p:pic>
      <p:pic>
        <p:nvPicPr>
          <p:cNvPr id="3" name="Picture 2" descr="images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21" y="1413927"/>
            <a:ext cx="3759200" cy="2159000"/>
          </a:xfrm>
          <a:prstGeom prst="rect">
            <a:avLst/>
          </a:prstGeom>
        </p:spPr>
      </p:pic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572927"/>
            <a:ext cx="3352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06" y="498548"/>
            <a:ext cx="5780468" cy="573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83" y="738663"/>
            <a:ext cx="6975490" cy="4997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45718"/>
            <a:ext cx="25147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www.gtlsys.com/TradeShow/Booth/117/flower.JPG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024583" y="5736011"/>
            <a:ext cx="41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 Jurassic-early Cretaceous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85" y="534207"/>
            <a:ext cx="2832100" cy="229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35" y="3023407"/>
            <a:ext cx="24003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35" y="4623607"/>
            <a:ext cx="3801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Florissantia</a:t>
            </a:r>
            <a:r>
              <a:rPr lang="en-US" i="1" dirty="0" smtClean="0"/>
              <a:t> </a:t>
            </a:r>
            <a:r>
              <a:rPr lang="en-US" i="1" dirty="0" err="1" smtClean="0"/>
              <a:t>quilchenensis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Malvaceae</a:t>
            </a:r>
            <a:endParaRPr lang="en-US" dirty="0" smtClean="0"/>
          </a:p>
          <a:p>
            <a:r>
              <a:rPr lang="en-US" sz="800" dirty="0" err="1" smtClean="0"/>
              <a:t>www.washington.edu/burkemuseum/images</a:t>
            </a:r>
            <a:endParaRPr lang="en-US" sz="800" dirty="0"/>
          </a:p>
        </p:txBody>
      </p:sp>
      <p:pic>
        <p:nvPicPr>
          <p:cNvPr id="6" name="Picture 5" descr="images-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318" y="534207"/>
            <a:ext cx="3263900" cy="248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303" y="5498961"/>
            <a:ext cx="404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Cretaceous (145-99 </a:t>
            </a:r>
            <a:r>
              <a:rPr lang="en-US" dirty="0" err="1" smtClean="0"/>
              <a:t>Mya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Fossil data:</a:t>
            </a:r>
          </a:p>
          <a:p>
            <a:pPr>
              <a:buNone/>
            </a:pPr>
            <a:r>
              <a:rPr lang="en-US" dirty="0" smtClean="0"/>
              <a:t>	lower Cretaceous – 130-140 </a:t>
            </a:r>
            <a:r>
              <a:rPr lang="en-US" dirty="0" err="1" smtClean="0"/>
              <a:t>Mya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pollen, </a:t>
            </a:r>
            <a:r>
              <a:rPr lang="en-US" dirty="0" err="1" smtClean="0"/>
              <a:t>Nymphaeales</a:t>
            </a:r>
            <a:r>
              <a:rPr lang="en-US" dirty="0" smtClean="0"/>
              <a:t>, </a:t>
            </a:r>
            <a:r>
              <a:rPr lang="en-US" dirty="0" err="1" smtClean="0"/>
              <a:t>Austrobaileyales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Molecular data:</a:t>
            </a:r>
          </a:p>
          <a:p>
            <a:pPr>
              <a:buNone/>
            </a:pPr>
            <a:r>
              <a:rPr lang="en-US" dirty="0" smtClean="0"/>
              <a:t>	lower Jurassic – 175-200 </a:t>
            </a:r>
            <a:r>
              <a:rPr lang="en-US" dirty="0" err="1" smtClean="0"/>
              <a:t>Mya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Triassic – 200-250 </a:t>
            </a:r>
            <a:r>
              <a:rPr lang="en-US" dirty="0" err="1" smtClean="0"/>
              <a:t>Mya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Paleozoic – 300-350 </a:t>
            </a:r>
            <a:r>
              <a:rPr lang="en-US" dirty="0" err="1" smtClean="0"/>
              <a:t>Mya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Discordance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Congruence </a:t>
            </a:r>
            <a:r>
              <a:rPr lang="en-US" dirty="0" err="1" smtClean="0"/>
              <a:t>btwn</a:t>
            </a:r>
            <a:r>
              <a:rPr lang="en-US" dirty="0" smtClean="0"/>
              <a:t> FR and molecular </a:t>
            </a:r>
            <a:r>
              <a:rPr lang="en-US" dirty="0" err="1" smtClean="0"/>
              <a:t>phylograms</a:t>
            </a:r>
            <a:r>
              <a:rPr lang="en-US" dirty="0" smtClean="0"/>
              <a:t> regarding sequence and mode of early AG diversification</a:t>
            </a:r>
          </a:p>
          <a:p>
            <a:pPr>
              <a:buNone/>
            </a:pPr>
            <a:endParaRPr lang="en-US" dirty="0" smtClean="0"/>
          </a:p>
          <a:p>
            <a:pPr lvl="3">
              <a:buNone/>
            </a:pPr>
            <a:r>
              <a:rPr lang="en-US" i="1" dirty="0" smtClean="0"/>
              <a:t>					</a:t>
            </a:r>
            <a:r>
              <a:rPr lang="en-US" sz="3600" i="1" dirty="0" smtClean="0"/>
              <a:t>BUT</a:t>
            </a:r>
          </a:p>
          <a:p>
            <a:pPr lvl="3">
              <a:buNone/>
            </a:pPr>
            <a:endParaRPr lang="en-US" i="1" dirty="0" smtClean="0"/>
          </a:p>
          <a:p>
            <a:r>
              <a:rPr lang="en-US" dirty="0" smtClean="0"/>
              <a:t>Disagreement </a:t>
            </a:r>
            <a:r>
              <a:rPr lang="en-US" dirty="0" err="1" smtClean="0"/>
              <a:t>btwn</a:t>
            </a:r>
            <a:r>
              <a:rPr lang="en-US" dirty="0" smtClean="0"/>
              <a:t> fossil and molecular estimates on crown AG age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Conundrum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Problematic</a:t>
            </a:r>
          </a:p>
          <a:p>
            <a:r>
              <a:rPr lang="en-US" dirty="0" smtClean="0"/>
              <a:t>Combinations of substitution rates and time</a:t>
            </a:r>
          </a:p>
          <a:p>
            <a:r>
              <a:rPr lang="en-US" dirty="0" smtClean="0"/>
              <a:t>Suspected to have biased MC estimates of AG origins</a:t>
            </a:r>
          </a:p>
          <a:p>
            <a:r>
              <a:rPr lang="en-US" dirty="0" smtClean="0"/>
              <a:t>Exacerbated by lack of information regarding substitution rates and/or absolute times to guide molecular dating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Branches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</a:t>
            </a:r>
            <a:r>
              <a:rPr lang="en-US" dirty="0" err="1" smtClean="0"/>
              <a:t>Gymnos</a:t>
            </a:r>
            <a:r>
              <a:rPr lang="en-US" dirty="0" smtClean="0"/>
              <a:t> distant relatives</a:t>
            </a:r>
          </a:p>
          <a:p>
            <a:r>
              <a:rPr lang="en-US" dirty="0" smtClean="0"/>
              <a:t>Close AG relatives are extinct</a:t>
            </a:r>
          </a:p>
          <a:p>
            <a:r>
              <a:rPr lang="en-US" dirty="0" err="1" smtClean="0"/>
              <a:t>Phylogenetic</a:t>
            </a:r>
            <a:r>
              <a:rPr lang="en-US" dirty="0" smtClean="0"/>
              <a:t> relationships among living AG unclear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constraints on LB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fossil AG relatives to break the long branch</a:t>
            </a:r>
          </a:p>
          <a:p>
            <a:r>
              <a:rPr lang="en-US" dirty="0" err="1" smtClean="0"/>
              <a:t>Nt</a:t>
            </a:r>
            <a:r>
              <a:rPr lang="en-US" dirty="0" smtClean="0"/>
              <a:t> sequences of fossil relatives were simulated using a “phylogeny and model parameters from living </a:t>
            </a:r>
            <a:r>
              <a:rPr lang="en-US" dirty="0" err="1" smtClean="0"/>
              <a:t>taxa</a:t>
            </a:r>
            <a:r>
              <a:rPr lang="en-US" dirty="0" smtClean="0"/>
              <a:t>” incorporated into molecular dating</a:t>
            </a:r>
          </a:p>
          <a:p>
            <a:r>
              <a:rPr lang="en-US" dirty="0" smtClean="0"/>
              <a:t>Will breaking the long branch yield a more reliable dating of AG origin (congruent </a:t>
            </a:r>
            <a:r>
              <a:rPr lang="en-US" dirty="0" err="1" smtClean="0"/>
              <a:t>w</a:t>
            </a:r>
            <a:r>
              <a:rPr lang="en-US" dirty="0" smtClean="0"/>
              <a:t>/ FR?)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addressed by:</a:t>
            </a:r>
          </a:p>
          <a:p>
            <a:pPr lvl="1"/>
            <a:r>
              <a:rPr lang="en-US" dirty="0" smtClean="0"/>
              <a:t>Breaking LB by including AG stem lineage relatives</a:t>
            </a:r>
          </a:p>
          <a:p>
            <a:pPr lvl="1"/>
            <a:r>
              <a:rPr lang="en-US" dirty="0" smtClean="0"/>
              <a:t>Using different relaxed clocks to estimate ages across the tree</a:t>
            </a:r>
          </a:p>
          <a:p>
            <a:pPr lvl="1"/>
            <a:r>
              <a:rPr lang="en-US" dirty="0" smtClean="0"/>
              <a:t>Focus on AG crown node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long AG BL misguide MCs?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 species, 69 genera</a:t>
            </a:r>
          </a:p>
          <a:p>
            <a:r>
              <a:rPr lang="en-US" dirty="0" smtClean="0"/>
              <a:t>4 plastid genes</a:t>
            </a:r>
          </a:p>
          <a:p>
            <a:r>
              <a:rPr lang="en-US" dirty="0" smtClean="0"/>
              <a:t>Increasing taxonomic sample to break LB</a:t>
            </a:r>
          </a:p>
          <a:p>
            <a:r>
              <a:rPr lang="en-US" dirty="0" smtClean="0"/>
              <a:t>Bayesian analysis</a:t>
            </a:r>
          </a:p>
          <a:p>
            <a:r>
              <a:rPr lang="en-US" dirty="0" smtClean="0"/>
              <a:t>Branch lengths postulated  by multiple means (pg. 386)</a:t>
            </a:r>
          </a:p>
          <a:p>
            <a:r>
              <a:rPr lang="en-US" dirty="0" smtClean="0"/>
              <a:t>Sequences of AG stem relatives simulated (pg. 386), introduced into 4 different RC analyses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an_horse_bos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16" y="0"/>
            <a:ext cx="55387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12" y="0"/>
            <a:ext cx="57913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481"/>
            <a:ext cx="9143999" cy="661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72" y="0"/>
            <a:ext cx="60983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25" y="307049"/>
            <a:ext cx="7661282" cy="632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88" y="1"/>
            <a:ext cx="58635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1 of 4 dating methods resulted in younger age of AG crown</a:t>
            </a:r>
          </a:p>
          <a:p>
            <a:r>
              <a:rPr lang="en-US" dirty="0" smtClean="0"/>
              <a:t>Hypothesis not supported:</a:t>
            </a:r>
          </a:p>
          <a:p>
            <a:pPr lvl="1"/>
            <a:r>
              <a:rPr lang="en-US" dirty="0" smtClean="0"/>
              <a:t>Long AG stem branch causally responsible for prior molecular estimates of  crown AG age, or discrepancy </a:t>
            </a:r>
            <a:r>
              <a:rPr lang="en-US" dirty="0" err="1" smtClean="0"/>
              <a:t>btwn</a:t>
            </a:r>
            <a:r>
              <a:rPr lang="en-US" dirty="0" smtClean="0"/>
              <a:t> fossil record and molecular data.</a:t>
            </a:r>
          </a:p>
          <a:p>
            <a:pPr lvl="1"/>
            <a:r>
              <a:rPr lang="en-US" dirty="0" smtClean="0"/>
              <a:t>AG crown node sensitive to different relaxed clocks: 60 </a:t>
            </a:r>
            <a:r>
              <a:rPr lang="en-US" dirty="0" err="1" smtClean="0"/>
              <a:t>Myr</a:t>
            </a:r>
            <a:r>
              <a:rPr lang="en-US" dirty="0" smtClean="0"/>
              <a:t> difference </a:t>
            </a:r>
            <a:r>
              <a:rPr lang="en-US" dirty="0" err="1" smtClean="0"/>
              <a:t>btwn</a:t>
            </a:r>
            <a:r>
              <a:rPr lang="en-US" dirty="0" smtClean="0"/>
              <a:t> oldest and youngest (early Permian – upper Triassic)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amount of extinct historical diversity</a:t>
            </a:r>
          </a:p>
          <a:p>
            <a:r>
              <a:rPr lang="en-US" dirty="0" smtClean="0"/>
              <a:t>Rapid radiations</a:t>
            </a:r>
          </a:p>
          <a:p>
            <a:r>
              <a:rPr lang="en-US" dirty="0" smtClean="0"/>
              <a:t>Possible substantial rate heterogeneity among lineages thru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in aging crown 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02724"/>
            <a:ext cx="8229600" cy="2916962"/>
          </a:xfrm>
        </p:spPr>
        <p:txBody>
          <a:bodyPr>
            <a:normAutofit/>
          </a:bodyPr>
          <a:lstStyle/>
          <a:p>
            <a:r>
              <a:rPr lang="en-US" dirty="0" smtClean="0"/>
              <a:t>“How exactly </a:t>
            </a:r>
            <a:r>
              <a:rPr lang="en-US" dirty="0" err="1" smtClean="0"/>
              <a:t>paleobiology</a:t>
            </a:r>
            <a:r>
              <a:rPr lang="en-US" dirty="0" smtClean="0"/>
              <a:t> can inform about molecular rates is an open question.”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008498"/>
            <a:ext cx="6012591" cy="1359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“…an </a:t>
            </a:r>
            <a:r>
              <a:rPr lang="en-US" dirty="0" smtClean="0"/>
              <a:t>abominable mystery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8464"/>
            <a:ext cx="7772400" cy="1256107"/>
          </a:xfrm>
        </p:spPr>
        <p:txBody>
          <a:bodyPr>
            <a:normAutofit/>
          </a:bodyPr>
          <a:lstStyle/>
          <a:p>
            <a:r>
              <a:rPr lang="en-US" dirty="0" smtClean="0"/>
              <a:t>The origin and diversification of </a:t>
            </a:r>
          </a:p>
          <a:p>
            <a:r>
              <a:rPr lang="en-US" dirty="0" smtClean="0"/>
              <a:t>Flowering Plants</a:t>
            </a:r>
            <a:endParaRPr lang="en-US" dirty="0"/>
          </a:p>
        </p:txBody>
      </p:sp>
      <p:pic>
        <p:nvPicPr>
          <p:cNvPr id="4" name="Picture 3" descr="602darw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5" y="394979"/>
            <a:ext cx="1741869" cy="1967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682" y="2345869"/>
            <a:ext cx="1075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www.mrdowling.com</a:t>
            </a:r>
            <a:endParaRPr lang="en-US" sz="800" dirty="0"/>
          </a:p>
        </p:txBody>
      </p:sp>
      <p:pic>
        <p:nvPicPr>
          <p:cNvPr id="6" name="Picture 5" descr="DownloadedFil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55" y="394978"/>
            <a:ext cx="1760547" cy="2166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4756" y="2561312"/>
            <a:ext cx="2232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www.baruch.cuny.edu</a:t>
            </a:r>
            <a:endParaRPr lang="en-US" sz="800" dirty="0"/>
          </a:p>
        </p:txBody>
      </p:sp>
      <p:pic>
        <p:nvPicPr>
          <p:cNvPr id="8" name="Picture 7" descr="magnolia 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151" y="448746"/>
            <a:ext cx="2368937" cy="2328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475" y="2793054"/>
            <a:ext cx="215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</a:t>
            </a:r>
            <a:r>
              <a:rPr lang="en-US" sz="800" dirty="0" err="1" smtClean="0"/>
              <a:t>patricianeelydorsey.webs.com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fflesia-arnold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976" r="-6997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Rafflesia</a:t>
            </a:r>
            <a:r>
              <a:rPr lang="en-US" i="1" dirty="0" smtClean="0"/>
              <a:t> </a:t>
            </a:r>
            <a:r>
              <a:rPr lang="en-US" i="1" dirty="0" err="1" smtClean="0"/>
              <a:t>arnoldi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>
          <a:xfrm>
            <a:off x="-700303" y="1198890"/>
            <a:ext cx="10436970" cy="54365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Amorphophallus</a:t>
            </a:r>
            <a:r>
              <a:rPr lang="en-US" i="1" dirty="0" smtClean="0"/>
              <a:t> titanium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3848861308295262_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323" r="-24323"/>
          <a:stretch>
            <a:fillRect/>
          </a:stretch>
        </p:blipFill>
        <p:spPr>
          <a:xfrm>
            <a:off x="-1329037" y="1417638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Wolffia</a:t>
            </a:r>
            <a:endParaRPr lang="en-US" i="1" dirty="0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31" y="1884163"/>
            <a:ext cx="3450369" cy="346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+World%E2%80%99s+Most+Unusual+Plants+%26+flowers+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Hydnora</a:t>
            </a:r>
            <a:r>
              <a:rPr lang="en-US" i="1" dirty="0" smtClean="0"/>
              <a:t> </a:t>
            </a:r>
            <a:r>
              <a:rPr lang="en-US" i="1" dirty="0" err="1" smtClean="0"/>
              <a:t>africana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3e-Fig-09-00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415</TotalTime>
  <Words>549</Words>
  <Application>Microsoft Macintosh PowerPoint</Application>
  <PresentationFormat>On-screen Show (4:3)</PresentationFormat>
  <Paragraphs>90</Paragraphs>
  <Slides>37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Slide 1</vt:lpstr>
      <vt:lpstr>Slide 2</vt:lpstr>
      <vt:lpstr>Slide 3</vt:lpstr>
      <vt:lpstr>“…an abominable mystery…”</vt:lpstr>
      <vt:lpstr>Rafflesia arnoldi</vt:lpstr>
      <vt:lpstr>Amorphophallus titanium</vt:lpstr>
      <vt:lpstr>Wolffia</vt:lpstr>
      <vt:lpstr>Hydnora africana</vt:lpstr>
      <vt:lpstr>Slide 9</vt:lpstr>
      <vt:lpstr>Slide 10</vt:lpstr>
      <vt:lpstr>Austrobaileya</vt:lpstr>
      <vt:lpstr>Nymphales</vt:lpstr>
      <vt:lpstr>Illicium</vt:lpstr>
      <vt:lpstr>Slide 14</vt:lpstr>
      <vt:lpstr>Monocots</vt:lpstr>
      <vt:lpstr>Slide 16</vt:lpstr>
      <vt:lpstr>magnoliids</vt:lpstr>
      <vt:lpstr>Slide 18</vt:lpstr>
      <vt:lpstr>eudicots</vt:lpstr>
      <vt:lpstr>Slide 20</vt:lpstr>
      <vt:lpstr>Slide 21</vt:lpstr>
      <vt:lpstr>Slide 22</vt:lpstr>
      <vt:lpstr>Discordance</vt:lpstr>
      <vt:lpstr>Conundrum</vt:lpstr>
      <vt:lpstr>Long Branches</vt:lpstr>
      <vt:lpstr>Temporal constraints on LB</vt:lpstr>
      <vt:lpstr>This study</vt:lpstr>
      <vt:lpstr>Does long AG BL misguide MCs?</vt:lpstr>
      <vt:lpstr>Approach</vt:lpstr>
      <vt:lpstr>Slide 30</vt:lpstr>
      <vt:lpstr>Slide 31</vt:lpstr>
      <vt:lpstr>Slide 32</vt:lpstr>
      <vt:lpstr>Slide 33</vt:lpstr>
      <vt:lpstr>Slide 34</vt:lpstr>
      <vt:lpstr>Conclusions</vt:lpstr>
      <vt:lpstr>Difficulty in aging crown AG</vt:lpstr>
      <vt:lpstr>“How exactly paleobiology can inform about molecular rates is an open question.”</vt:lpstr>
    </vt:vector>
  </TitlesOfParts>
  <Company>Eastern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jean </dc:creator>
  <cp:lastModifiedBy>emily jean </cp:lastModifiedBy>
  <cp:revision>22</cp:revision>
  <dcterms:created xsi:type="dcterms:W3CDTF">2010-08-18T17:39:37Z</dcterms:created>
  <dcterms:modified xsi:type="dcterms:W3CDTF">2010-08-18T17:50:45Z</dcterms:modified>
</cp:coreProperties>
</file>